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1" r:id="rId4"/>
    <p:sldId id="280" r:id="rId5"/>
    <p:sldId id="285" r:id="rId6"/>
    <p:sldId id="286" r:id="rId7"/>
    <p:sldId id="282" r:id="rId8"/>
    <p:sldId id="305" r:id="rId9"/>
    <p:sldId id="287" r:id="rId10"/>
    <p:sldId id="288" r:id="rId11"/>
    <p:sldId id="303" r:id="rId12"/>
    <p:sldId id="298" r:id="rId13"/>
    <p:sldId id="300" r:id="rId14"/>
    <p:sldId id="299" r:id="rId15"/>
    <p:sldId id="289" r:id="rId16"/>
    <p:sldId id="290" r:id="rId17"/>
    <p:sldId id="284" r:id="rId18"/>
    <p:sldId id="301" r:id="rId19"/>
    <p:sldId id="302" r:id="rId20"/>
    <p:sldId id="291" r:id="rId21"/>
    <p:sldId id="292" r:id="rId22"/>
    <p:sldId id="293" r:id="rId23"/>
    <p:sldId id="304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E318"/>
    <a:srgbClr val="6A2B99"/>
    <a:srgbClr val="03136A"/>
    <a:srgbClr val="003399"/>
    <a:srgbClr val="1984CC"/>
    <a:srgbClr val="35759D"/>
    <a:srgbClr val="35B19D"/>
    <a:srgbClr val="000000"/>
    <a:srgbClr val="FFFF00"/>
    <a:srgbClr val="B3D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6" autoAdjust="0"/>
    <p:restoredTop sz="95596" autoAdjust="0"/>
  </p:normalViewPr>
  <p:slideViewPr>
    <p:cSldViewPr>
      <p:cViewPr>
        <p:scale>
          <a:sx n="95" d="100"/>
          <a:sy n="95" d="100"/>
        </p:scale>
        <p:origin x="-138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17138B-CC4C-48D9-83BA-9F1CAC073B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81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B67B9F-159E-4A66-B957-92165A6D8B17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9A1A0A-D5DA-472B-AD12-C5B6B2C0292D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7772400" cy="7048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143000"/>
            <a:ext cx="7772400" cy="6858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838200"/>
            <a:ext cx="18288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53340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371600"/>
            <a:ext cx="3048000" cy="685800"/>
          </a:xfrm>
        </p:spPr>
        <p:txBody>
          <a:bodyPr/>
          <a:lstStyle/>
          <a:p>
            <a:r>
              <a:rPr lang="hr-HR" sz="2000" dirty="0" smtClean="0">
                <a:latin typeface="Baskerville Old Face" pitchFamily="18" charset="0"/>
              </a:rPr>
              <a:t>Jelena </a:t>
            </a:r>
            <a:r>
              <a:rPr lang="hr-HR" sz="2000" dirty="0" smtClean="0">
                <a:latin typeface="Baskerville Old Face" pitchFamily="18" charset="0"/>
              </a:rPr>
              <a:t>Rukavina, 7.a,</a:t>
            </a:r>
          </a:p>
          <a:p>
            <a:r>
              <a:rPr lang="hr-HR" sz="2000" smtClean="0">
                <a:latin typeface="Baskerville Old Face" pitchFamily="18" charset="0"/>
              </a:rPr>
              <a:t>2012./2013.</a:t>
            </a:r>
            <a:endParaRPr lang="en-US" sz="2000" dirty="0">
              <a:latin typeface="Baskerville Old Face" pitchFamily="18" charset="0"/>
            </a:endParaRPr>
          </a:p>
          <a:p>
            <a:endParaRPr lang="en-US" sz="20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28600" y="533400"/>
            <a:ext cx="7772400" cy="704850"/>
          </a:xfrm>
        </p:spPr>
        <p:txBody>
          <a:bodyPr/>
          <a:lstStyle/>
          <a:p>
            <a:r>
              <a:rPr lang="hr-HR" dirty="0" smtClean="0"/>
              <a:t>Francuska</a:t>
            </a:r>
            <a:endParaRPr lang="en-US" dirty="0"/>
          </a:p>
        </p:txBody>
      </p: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4572000" y="2971800"/>
            <a:ext cx="1201738" cy="1295400"/>
            <a:chOff x="3504" y="432"/>
            <a:chExt cx="802" cy="864"/>
          </a:xfrm>
        </p:grpSpPr>
        <p:sp>
          <p:nvSpPr>
            <p:cNvPr id="2055" name="Freeform 7"/>
            <p:cNvSpPr>
              <a:spLocks/>
            </p:cNvSpPr>
            <p:nvPr/>
          </p:nvSpPr>
          <p:spPr bwMode="auto">
            <a:xfrm rot="-245609">
              <a:off x="3639" y="522"/>
              <a:ext cx="141" cy="774"/>
            </a:xfrm>
            <a:custGeom>
              <a:avLst/>
              <a:gdLst/>
              <a:ahLst/>
              <a:cxnLst>
                <a:cxn ang="0">
                  <a:pos x="0" y="1275"/>
                </a:cxn>
                <a:cxn ang="0">
                  <a:pos x="8" y="975"/>
                </a:cxn>
                <a:cxn ang="0">
                  <a:pos x="159" y="0"/>
                </a:cxn>
                <a:cxn ang="0">
                  <a:pos x="232" y="12"/>
                </a:cxn>
                <a:cxn ang="0">
                  <a:pos x="81" y="987"/>
                </a:cxn>
                <a:cxn ang="0">
                  <a:pos x="0" y="1275"/>
                </a:cxn>
              </a:cxnLst>
              <a:rect l="0" t="0" r="r" b="b"/>
              <a:pathLst>
                <a:path w="232" h="1275">
                  <a:moveTo>
                    <a:pt x="0" y="1275"/>
                  </a:moveTo>
                  <a:lnTo>
                    <a:pt x="8" y="975"/>
                  </a:lnTo>
                  <a:lnTo>
                    <a:pt x="159" y="0"/>
                  </a:lnTo>
                  <a:lnTo>
                    <a:pt x="232" y="12"/>
                  </a:lnTo>
                  <a:lnTo>
                    <a:pt x="81" y="987"/>
                  </a:lnTo>
                  <a:lnTo>
                    <a:pt x="0" y="1275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50000">
                  <a:srgbClr val="808080">
                    <a:alpha val="89999"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 rot="-245609">
              <a:off x="3644" y="525"/>
              <a:ext cx="106" cy="744"/>
            </a:xfrm>
            <a:custGeom>
              <a:avLst/>
              <a:gdLst/>
              <a:ahLst/>
              <a:cxnLst>
                <a:cxn ang="0">
                  <a:pos x="0" y="1223"/>
                </a:cxn>
                <a:cxn ang="0">
                  <a:pos x="12" y="975"/>
                </a:cxn>
                <a:cxn ang="0">
                  <a:pos x="161" y="0"/>
                </a:cxn>
                <a:cxn ang="0">
                  <a:pos x="175" y="2"/>
                </a:cxn>
                <a:cxn ang="0">
                  <a:pos x="24" y="978"/>
                </a:cxn>
                <a:cxn ang="0">
                  <a:pos x="0" y="1223"/>
                </a:cxn>
              </a:cxnLst>
              <a:rect l="0" t="0" r="r" b="b"/>
              <a:pathLst>
                <a:path w="175" h="1223">
                  <a:moveTo>
                    <a:pt x="0" y="1223"/>
                  </a:moveTo>
                  <a:lnTo>
                    <a:pt x="12" y="975"/>
                  </a:lnTo>
                  <a:lnTo>
                    <a:pt x="161" y="0"/>
                  </a:lnTo>
                  <a:lnTo>
                    <a:pt x="175" y="2"/>
                  </a:lnTo>
                  <a:lnTo>
                    <a:pt x="24" y="978"/>
                  </a:lnTo>
                  <a:lnTo>
                    <a:pt x="0" y="12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 rot="-245609">
              <a:off x="3504" y="432"/>
              <a:ext cx="428" cy="42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 rot="-245609">
              <a:off x="3546" y="442"/>
              <a:ext cx="334" cy="25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3667" y="778"/>
              <a:ext cx="639" cy="510"/>
            </a:xfrm>
            <a:custGeom>
              <a:avLst/>
              <a:gdLst/>
              <a:ahLst/>
              <a:cxnLst>
                <a:cxn ang="0">
                  <a:pos x="1308" y="4"/>
                </a:cxn>
                <a:cxn ang="0">
                  <a:pos x="534" y="210"/>
                </a:cxn>
                <a:cxn ang="0">
                  <a:pos x="794" y="485"/>
                </a:cxn>
                <a:cxn ang="0">
                  <a:pos x="324" y="898"/>
                </a:cxn>
                <a:cxn ang="0">
                  <a:pos x="0" y="1271"/>
                </a:cxn>
                <a:cxn ang="0">
                  <a:pos x="475" y="924"/>
                </a:cxn>
                <a:cxn ang="0">
                  <a:pos x="933" y="501"/>
                </a:cxn>
                <a:cxn ang="0">
                  <a:pos x="958" y="503"/>
                </a:cxn>
                <a:cxn ang="0">
                  <a:pos x="1829" y="247"/>
                </a:cxn>
                <a:cxn ang="0">
                  <a:pos x="1308" y="4"/>
                </a:cxn>
              </a:cxnLst>
              <a:rect l="0" t="0" r="r" b="b"/>
              <a:pathLst>
                <a:path w="1886" h="1271">
                  <a:moveTo>
                    <a:pt x="1308" y="4"/>
                  </a:moveTo>
                  <a:cubicBezTo>
                    <a:pt x="988" y="0"/>
                    <a:pt x="652" y="88"/>
                    <a:pt x="534" y="210"/>
                  </a:cubicBezTo>
                  <a:cubicBezTo>
                    <a:pt x="424" y="325"/>
                    <a:pt x="529" y="440"/>
                    <a:pt x="794" y="485"/>
                  </a:cubicBezTo>
                  <a:cubicBezTo>
                    <a:pt x="324" y="898"/>
                    <a:pt x="324" y="898"/>
                    <a:pt x="324" y="898"/>
                  </a:cubicBezTo>
                  <a:cubicBezTo>
                    <a:pt x="0" y="1271"/>
                    <a:pt x="0" y="1271"/>
                    <a:pt x="0" y="1271"/>
                  </a:cubicBezTo>
                  <a:cubicBezTo>
                    <a:pt x="475" y="924"/>
                    <a:pt x="475" y="924"/>
                    <a:pt x="475" y="924"/>
                  </a:cubicBezTo>
                  <a:cubicBezTo>
                    <a:pt x="933" y="501"/>
                    <a:pt x="933" y="501"/>
                    <a:pt x="933" y="501"/>
                  </a:cubicBezTo>
                  <a:cubicBezTo>
                    <a:pt x="941" y="502"/>
                    <a:pt x="950" y="502"/>
                    <a:pt x="958" y="503"/>
                  </a:cubicBezTo>
                  <a:cubicBezTo>
                    <a:pt x="1361" y="523"/>
                    <a:pt x="1765" y="401"/>
                    <a:pt x="1829" y="247"/>
                  </a:cubicBezTo>
                  <a:cubicBezTo>
                    <a:pt x="1886" y="111"/>
                    <a:pt x="1644" y="8"/>
                    <a:pt x="1308" y="4"/>
                  </a:cubicBezTo>
                  <a:close/>
                </a:path>
              </a:pathLst>
            </a:custGeom>
            <a:solidFill>
              <a:srgbClr val="231F20">
                <a:alpha val="3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" name="Picture 31" descr="Datoteka:Flag of France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667000"/>
            <a:ext cx="2506388" cy="166988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>
                <a:solidFill>
                  <a:srgbClr val="7030A0"/>
                </a:solidFill>
                <a:latin typeface="Eras Bold ITC" pitchFamily="34" charset="0"/>
              </a:rPr>
              <a:t>Zemljopisna obilježja</a:t>
            </a:r>
            <a:endParaRPr lang="en-US" sz="3600" dirty="0">
              <a:solidFill>
                <a:srgbClr val="7030A0"/>
              </a:solidFill>
              <a:latin typeface="Eras Bold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315200" cy="4191000"/>
          </a:xfrm>
        </p:spPr>
        <p:txBody>
          <a:bodyPr/>
          <a:lstStyle/>
          <a:p>
            <a:r>
              <a:rPr lang="hr-HR" sz="2000" dirty="0" smtClean="0">
                <a:solidFill>
                  <a:srgbClr val="7030A0"/>
                </a:solidFill>
                <a:latin typeface="Eras Bold ITC" pitchFamily="34" charset="0"/>
              </a:rPr>
              <a:t>Nalazi se u sjevernom umjerenom pojasu</a:t>
            </a:r>
          </a:p>
          <a:p>
            <a:r>
              <a:rPr lang="hr-HR" sz="2000" dirty="0" smtClean="0">
                <a:solidFill>
                  <a:srgbClr val="7030A0"/>
                </a:solidFill>
                <a:latin typeface="Eras Bold ITC" pitchFamily="34" charset="0"/>
              </a:rPr>
              <a:t>Površina : 547.030 k</a:t>
            </a:r>
            <a:r>
              <a:rPr lang="en-US" sz="2000" dirty="0" smtClean="0">
                <a:solidFill>
                  <a:srgbClr val="7030A0"/>
                </a:solidFill>
                <a:latin typeface="Eras Bold ITC" pitchFamily="34" charset="0"/>
              </a:rPr>
              <a:t>m²</a:t>
            </a:r>
            <a:endParaRPr lang="hr-HR" sz="2000" dirty="0" smtClean="0">
              <a:solidFill>
                <a:srgbClr val="7030A0"/>
              </a:solidFill>
              <a:latin typeface="Eras Bold ITC" pitchFamily="34" charset="0"/>
            </a:endParaRPr>
          </a:p>
          <a:p>
            <a:r>
              <a:rPr lang="hr-HR" sz="2000" dirty="0" smtClean="0">
                <a:solidFill>
                  <a:srgbClr val="7030A0"/>
                </a:solidFill>
                <a:latin typeface="Eras Bold ITC" pitchFamily="34" charset="0"/>
              </a:rPr>
              <a:t>Reljef:prostrane ravnice, valovita stara pobrđa i visoka gorja</a:t>
            </a:r>
          </a:p>
          <a:p>
            <a:r>
              <a:rPr lang="hr-HR" sz="2000" dirty="0" smtClean="0">
                <a:solidFill>
                  <a:srgbClr val="7030A0"/>
                </a:solidFill>
                <a:latin typeface="Eras Bold ITC" pitchFamily="34" charset="0"/>
              </a:rPr>
              <a:t>Vegetacija listopadnih i mješanih šuma postupno je zamijenjena oranicama i pašnjacima</a:t>
            </a:r>
          </a:p>
          <a:p>
            <a:endParaRPr lang="en-US" sz="2000" dirty="0">
              <a:solidFill>
                <a:srgbClr val="7030A0"/>
              </a:solidFill>
              <a:latin typeface="Eras Bold ITC" pitchFamily="34" charset="0"/>
            </a:endParaRPr>
          </a:p>
        </p:txBody>
      </p:sp>
      <p:pic>
        <p:nvPicPr>
          <p:cNvPr id="32770" name="Picture 2" descr="http://upload.wikimedia.org/wikipedia/commons/thumb/b/bf/France_radar.jpg/250px-France_rad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5715" y="3581400"/>
            <a:ext cx="3188285" cy="3048000"/>
          </a:xfrm>
          <a:prstGeom prst="rect">
            <a:avLst/>
          </a:prstGeom>
          <a:noFill/>
        </p:spPr>
      </p:pic>
      <p:pic>
        <p:nvPicPr>
          <p:cNvPr id="32772" name="Picture 4" descr="Datoteka:Weinberg Cote de Nui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38600"/>
            <a:ext cx="4204138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toteka:Lavender fie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01373" cy="3571876"/>
          </a:xfrm>
          <a:prstGeom prst="rect">
            <a:avLst/>
          </a:prstGeom>
          <a:noFill/>
        </p:spPr>
      </p:pic>
      <p:pic>
        <p:nvPicPr>
          <p:cNvPr id="1030" name="Picture 6" descr="Datoteka:Saint-Gervais-les-Bains - Mt-Blanc JPG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50"/>
            <a:ext cx="4953000" cy="3714750"/>
          </a:xfrm>
          <a:prstGeom prst="rect">
            <a:avLst/>
          </a:prstGeom>
          <a:noFill/>
        </p:spPr>
      </p:pic>
      <p:pic>
        <p:nvPicPr>
          <p:cNvPr id="1032" name="Picture 8" descr="Datoteka:Pointe du v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"/>
            <a:ext cx="4724400" cy="3141727"/>
          </a:xfrm>
          <a:prstGeom prst="rect">
            <a:avLst/>
          </a:prstGeom>
          <a:noFill/>
        </p:spPr>
      </p:pic>
      <p:pic>
        <p:nvPicPr>
          <p:cNvPr id="1028" name="Picture 4" descr="Datoteka:Usson JPG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3143250"/>
            <a:ext cx="4953000" cy="37147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315200" cy="715963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hr-H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hr-H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hr-H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Gorja</a:t>
            </a:r>
            <a:br>
              <a:rPr lang="hr-H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001000" cy="4191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hr-H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Od starih gorja ističu se središnji masiv(na jugu),Vogezi  i  Ardeni   (na sjeveru)</a:t>
            </a:r>
          </a:p>
          <a:p>
            <a:r>
              <a:rPr lang="hr-H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Od mladih gorja ističu se Alpe(na jugoistoku) i Pireneji   (na jugozapadu)</a:t>
            </a:r>
          </a:p>
          <a:p>
            <a:r>
              <a:rPr lang="hr-H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Najvišlji vrh Mont Blanc (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lackChancery" pitchFamily="2" charset="0"/>
              </a:rPr>
              <a:t>4,810 m</a:t>
            </a:r>
            <a:r>
              <a:rPr lang="hr-H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www.bonjourlafrance.com/france-map/images/map-france-departments-6-460k-1100x12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5638800" cy="6253384"/>
          </a:xfrm>
          <a:prstGeom prst="rect">
            <a:avLst/>
          </a:prstGeom>
          <a:noFill/>
        </p:spPr>
      </p:pic>
      <p:sp>
        <p:nvSpPr>
          <p:cNvPr id="4" name="Donut 3"/>
          <p:cNvSpPr/>
          <p:nvPr/>
        </p:nvSpPr>
        <p:spPr bwMode="auto">
          <a:xfrm>
            <a:off x="2667000" y="3505200"/>
            <a:ext cx="1371600" cy="1219200"/>
          </a:xfrm>
          <a:prstGeom prst="donut">
            <a:avLst>
              <a:gd name="adj" fmla="val 7806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28600" y="3657600"/>
            <a:ext cx="198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>
                <a:solidFill>
                  <a:srgbClr val="FF0000"/>
                </a:solidFill>
              </a:rPr>
              <a:t>Središnji masiv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solidFill>
                  <a:srgbClr val="13E318"/>
                </a:solidFill>
              </a:rPr>
              <a:t>Vogezi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solidFill>
                  <a:srgbClr val="FFFF00"/>
                </a:solidFill>
              </a:rPr>
              <a:t>Ardeni </a:t>
            </a:r>
            <a:r>
              <a:rPr lang="hr-HR" dirty="0" smtClean="0">
                <a:solidFill>
                  <a:srgbClr val="13E318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solidFill>
                  <a:srgbClr val="7030A0"/>
                </a:solidFill>
              </a:rPr>
              <a:t>Alpe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Pireneji</a:t>
            </a:r>
          </a:p>
          <a:p>
            <a:endParaRPr lang="hr-HR" dirty="0" smtClean="0">
              <a:solidFill>
                <a:srgbClr val="13E318"/>
              </a:solidFill>
            </a:endParaRPr>
          </a:p>
          <a:p>
            <a:endParaRPr lang="hr-HR" dirty="0" smtClean="0">
              <a:solidFill>
                <a:srgbClr val="13E318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Donut 5"/>
          <p:cNvSpPr/>
          <p:nvPr/>
        </p:nvSpPr>
        <p:spPr bwMode="auto">
          <a:xfrm>
            <a:off x="4419600" y="1752600"/>
            <a:ext cx="838200" cy="838200"/>
          </a:xfrm>
          <a:prstGeom prst="donut">
            <a:avLst>
              <a:gd name="adj" fmla="val 9015"/>
            </a:avLst>
          </a:prstGeom>
          <a:solidFill>
            <a:srgbClr val="13E31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13E318"/>
              </a:solidFill>
              <a:effectLst/>
              <a:latin typeface="Arial" charset="0"/>
            </a:endParaRPr>
          </a:p>
        </p:txBody>
      </p:sp>
      <p:sp>
        <p:nvSpPr>
          <p:cNvPr id="7" name="Donut 6"/>
          <p:cNvSpPr/>
          <p:nvPr/>
        </p:nvSpPr>
        <p:spPr bwMode="auto">
          <a:xfrm>
            <a:off x="3886200" y="1219200"/>
            <a:ext cx="609600" cy="533400"/>
          </a:xfrm>
          <a:prstGeom prst="donut">
            <a:avLst>
              <a:gd name="adj" fmla="val 10577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8" name="Donut 7"/>
          <p:cNvSpPr/>
          <p:nvPr/>
        </p:nvSpPr>
        <p:spPr bwMode="auto">
          <a:xfrm>
            <a:off x="4343400" y="3657600"/>
            <a:ext cx="1143000" cy="1371600"/>
          </a:xfrm>
          <a:prstGeom prst="donut">
            <a:avLst>
              <a:gd name="adj" fmla="val 9991"/>
            </a:avLst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Donut 8"/>
          <p:cNvSpPr/>
          <p:nvPr/>
        </p:nvSpPr>
        <p:spPr bwMode="auto">
          <a:xfrm>
            <a:off x="1524000" y="5181600"/>
            <a:ext cx="1905000" cy="914400"/>
          </a:xfrm>
          <a:prstGeom prst="donut">
            <a:avLst>
              <a:gd name="adj" fmla="val 13304"/>
            </a:avLst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8918" name="Picture 6" descr="http://lafugatravel.files.wordpress.com/2011/02/puy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0"/>
            <a:ext cx="2486330" cy="1686561"/>
          </a:xfrm>
          <a:prstGeom prst="rect">
            <a:avLst/>
          </a:prstGeom>
          <a:noFill/>
        </p:spPr>
      </p:pic>
      <p:pic>
        <p:nvPicPr>
          <p:cNvPr id="38920" name="Picture 8" descr="http://travel.over.net/svet/galerije2/albumi/album272/IMG_5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676400"/>
            <a:ext cx="2514600" cy="1688973"/>
          </a:xfrm>
          <a:prstGeom prst="rect">
            <a:avLst/>
          </a:prstGeom>
          <a:noFill/>
        </p:spPr>
      </p:pic>
      <p:pic>
        <p:nvPicPr>
          <p:cNvPr id="38922" name="Picture 10" descr="http://upload.wikimedia.org/wikipedia/commons/thumb/5/56/Semois.jpg/300px-Semoi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352800"/>
            <a:ext cx="2514600" cy="1685925"/>
          </a:xfrm>
          <a:prstGeom prst="rect">
            <a:avLst/>
          </a:prstGeom>
          <a:noFill/>
        </p:spPr>
      </p:pic>
      <p:pic>
        <p:nvPicPr>
          <p:cNvPr id="38926" name="Picture 14" descr="http://www.skijanje.hr/novo/slike/slike_3/r1/g2005/m06/x4803087486766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5029200"/>
            <a:ext cx="2381250" cy="1619251"/>
          </a:xfrm>
          <a:prstGeom prst="rect">
            <a:avLst/>
          </a:prstGeom>
          <a:noFill/>
        </p:spPr>
      </p:pic>
      <p:pic>
        <p:nvPicPr>
          <p:cNvPr id="11266" name="Picture 2" descr="http://www.parks.it/parco.alpe.veglia.devero/foto/AlpeVeglia-8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visoterra.com/images/original/visoterra-sommet-du-mont-blanc-31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66726"/>
            <a:ext cx="9753600" cy="73247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304800" y="609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Mt. Blanc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15963"/>
          </a:xfrm>
        </p:spPr>
        <p:txBody>
          <a:bodyPr/>
          <a:lstStyle/>
          <a:p>
            <a:r>
              <a:rPr lang="hr-HR" dirty="0" smtClean="0">
                <a:solidFill>
                  <a:srgbClr val="FFFF00"/>
                </a:solidFill>
                <a:latin typeface="Britannic Bold" pitchFamily="34" charset="0"/>
              </a:rPr>
              <a:t>Klima </a:t>
            </a:r>
            <a:endParaRPr lang="en-US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467600" cy="4419600"/>
          </a:xfrm>
        </p:spPr>
        <p:txBody>
          <a:bodyPr/>
          <a:lstStyle/>
          <a:p>
            <a:r>
              <a:rPr lang="hr-HR" sz="2400" dirty="0" smtClean="0">
                <a:solidFill>
                  <a:srgbClr val="FFFF00"/>
                </a:solidFill>
                <a:latin typeface="Britannic Bold" pitchFamily="34" charset="0"/>
              </a:rPr>
              <a:t>U Francuskoj su prisutne sve glavne europske klime:</a:t>
            </a:r>
          </a:p>
          <a:p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Južnim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dijelom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Francuske</a:t>
            </a:r>
            <a:r>
              <a:rPr lang="hr-HR" sz="2400" dirty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prevladava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 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mediteranska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klima</a:t>
            </a:r>
            <a:endParaRPr lang="hr-HR" sz="24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hr-HR" sz="2400" dirty="0" smtClean="0">
                <a:solidFill>
                  <a:srgbClr val="FFFF00"/>
                </a:solidFill>
                <a:latin typeface="Britannic Bold" pitchFamily="34" charset="0"/>
              </a:rPr>
              <a:t>U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središnjem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 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kontinentalna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 s 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toplim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ljetima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i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oštrim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zimama</a:t>
            </a:r>
            <a:endParaRPr lang="hr-HR" sz="24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hr-HR" sz="2400" dirty="0" err="1" smtClean="0">
                <a:solidFill>
                  <a:srgbClr val="FFFF00"/>
                </a:solidFill>
                <a:latin typeface="Britannic Bold" pitchFamily="34" charset="0"/>
              </a:rPr>
              <a:t>D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ok 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sjeverni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i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zapadni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dio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imaju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 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oceansku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klimu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 s 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blažim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ljetima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i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zimama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i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 s 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više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oborina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. </a:t>
            </a:r>
            <a:endParaRPr lang="hr-HR" sz="24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Alpe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i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ostala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planinska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područja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imaju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 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alpsku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klimu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.</a:t>
            </a:r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villaolga-croatia.com/img/rab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70400" cy="3352800"/>
          </a:xfrm>
          <a:prstGeom prst="rect">
            <a:avLst/>
          </a:prstGeom>
          <a:noFill/>
        </p:spPr>
      </p:pic>
      <p:pic>
        <p:nvPicPr>
          <p:cNvPr id="28676" name="Picture 4" descr="http://sokobanjahoteli.com/wp-content/uploads/2012/10/klima-sokobanj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306" y="0"/>
            <a:ext cx="4576694" cy="3352800"/>
          </a:xfrm>
          <a:prstGeom prst="rect">
            <a:avLst/>
          </a:prstGeom>
          <a:noFill/>
        </p:spPr>
      </p:pic>
      <p:pic>
        <p:nvPicPr>
          <p:cNvPr id="28678" name="Picture 6" descr="http://www.atartours.hr/my_documents/my_pictures/dublin_riv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4768542" cy="3019425"/>
          </a:xfrm>
          <a:prstGeom prst="rect">
            <a:avLst/>
          </a:prstGeom>
          <a:noFill/>
        </p:spPr>
      </p:pic>
      <p:pic>
        <p:nvPicPr>
          <p:cNvPr id="28680" name="Picture 8" descr="http://mw2.google.com/mw-panoramio/photos/medium/78013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429000"/>
            <a:ext cx="4076700" cy="3057525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15200" cy="715963"/>
          </a:xfrm>
        </p:spPr>
        <p:txBody>
          <a:bodyPr/>
          <a:lstStyle/>
          <a:p>
            <a:r>
              <a:rPr lang="hr-H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Poljoprivreda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525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–"/>
            </a:pPr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Glavnu ulogu u proizvodnji imaju žitarice- pšenica , kukuruz i šećerna repa</a:t>
            </a:r>
          </a:p>
          <a:p>
            <a:pPr algn="l">
              <a:buFont typeface="Arial" pitchFamily="34" charset="0"/>
              <a:buChar char="–"/>
            </a:pPr>
            <a:endParaRPr lang="hr-H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>
              <a:buFont typeface="Arial" pitchFamily="34" charset="0"/>
              <a:buChar char="–"/>
            </a:pPr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U stočarstvu se ističu govedarstvo i peradarstvo</a:t>
            </a:r>
          </a:p>
          <a:p>
            <a:pPr algn="l">
              <a:buFont typeface="Arial" pitchFamily="34" charset="0"/>
              <a:buChar char="–"/>
            </a:pPr>
            <a:endParaRPr lang="hr-H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>
              <a:buFont typeface="Arial" pitchFamily="34" charset="0"/>
              <a:buChar char="–"/>
            </a:pPr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Uzgajaju se razne vrste voća osobito vinova loza pa je tako francusko vinarstvo najjače u svijetu</a:t>
            </a:r>
          </a:p>
        </p:txBody>
      </p:sp>
      <p:pic>
        <p:nvPicPr>
          <p:cNvPr id="2050" name="Picture 2" descr="http://www.poslovniforum.hr/poljoprivreda/poljoslike/psenica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0"/>
            <a:ext cx="2514600" cy="1885951"/>
          </a:xfrm>
          <a:prstGeom prst="rect">
            <a:avLst/>
          </a:prstGeom>
          <a:noFill/>
        </p:spPr>
      </p:pic>
      <p:pic>
        <p:nvPicPr>
          <p:cNvPr id="2052" name="Picture 4" descr="http://www.agroklub.com/upload/slike/naslov/goveda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905000"/>
            <a:ext cx="3086100" cy="2057400"/>
          </a:xfrm>
          <a:prstGeom prst="rect">
            <a:avLst/>
          </a:prstGeom>
          <a:noFill/>
        </p:spPr>
      </p:pic>
      <p:pic>
        <p:nvPicPr>
          <p:cNvPr id="6" name="Picture 2" descr="http://3.bp.blogspot.com/_LwXJMx5zCe0/S8hIqWrzsMI/AAAAAAAAACM/le8wNedXLos/s1600/servir-vin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038600"/>
            <a:ext cx="23622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7315200" cy="4191000"/>
          </a:xfrm>
        </p:spPr>
        <p:txBody>
          <a:bodyPr/>
          <a:lstStyle/>
          <a:p>
            <a:r>
              <a:rPr lang="hr-HR" dirty="0" smtClean="0">
                <a:solidFill>
                  <a:srgbClr val="C00000"/>
                </a:solidFill>
                <a:latin typeface="Franklin Gothic Demi" pitchFamily="34" charset="0"/>
              </a:rPr>
              <a:t>Bogati rudnici ugljena i željeza utjecali su na razvitak industrije . Stoga danas metaloprerađivačka industrija ima osobitu ulogu u francuskom gospodarstvu.</a:t>
            </a:r>
            <a:endParaRPr lang="en-US" dirty="0">
              <a:solidFill>
                <a:srgbClr val="C00000"/>
              </a:solidFill>
              <a:latin typeface="Franklin Gothic Demi" pitchFamily="34" charset="0"/>
            </a:endParaRPr>
          </a:p>
        </p:txBody>
      </p:sp>
      <p:pic>
        <p:nvPicPr>
          <p:cNvPr id="39938" name="Picture 2" descr="http://www.sisak.info/wp-content/uploads/2008/12/industrij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0480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blipFill>
                  <a:blip r:embed="rId2"/>
                  <a:tile tx="0" ty="0" sx="100000" sy="100000" flip="none" algn="tl"/>
                </a:blipFill>
                <a:cs typeface="Aharoni" pitchFamily="2" charset="-79"/>
              </a:rPr>
              <a:t>Plimoelektrane</a:t>
            </a:r>
            <a:r>
              <a:rPr lang="hr-HR" dirty="0" smtClean="0">
                <a:blipFill>
                  <a:blip r:embed="rId2"/>
                  <a:tile tx="0" ty="0" sx="100000" sy="100000" flip="none" algn="tl"/>
                </a:blipFill>
              </a:rPr>
              <a:t> </a:t>
            </a:r>
            <a:endParaRPr lang="en-US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blipFill>
                  <a:blip r:embed="rId2"/>
                  <a:tile tx="0" ty="0" sx="100000" sy="100000" flip="none" algn="tl"/>
                </a:blipFill>
                <a:cs typeface="Aharoni" pitchFamily="2" charset="-79"/>
              </a:rPr>
              <a:t>Korištenje plime i oseke za dobivanje električne energije</a:t>
            </a:r>
          </a:p>
          <a:p>
            <a:r>
              <a:rPr lang="hr-HR" smtClean="0">
                <a:blipFill>
                  <a:blip r:embed="rId2"/>
                  <a:tile tx="0" ty="0" sx="100000" sy="100000" flip="none" algn="tl"/>
                </a:blipFill>
                <a:cs typeface="Aharoni" pitchFamily="2" charset="-79"/>
              </a:rPr>
              <a:t>Takve </a:t>
            </a:r>
            <a:r>
              <a:rPr lang="hr-HR" dirty="0" smtClean="0">
                <a:blipFill>
                  <a:blip r:embed="rId2"/>
                  <a:tile tx="0" ty="0" sx="100000" sy="100000" flip="none" algn="tl"/>
                </a:blipFill>
                <a:cs typeface="Aharoni" pitchFamily="2" charset="-79"/>
              </a:rPr>
              <a:t>elektrane ekološki su prihvatljive i primjer obnovljivog izvora energije</a:t>
            </a:r>
            <a:endParaRPr lang="en-US" dirty="0">
              <a:blipFill>
                <a:blip r:embed="rId2"/>
                <a:tile tx="0" ty="0" sx="100000" sy="100000" flip="none" algn="tl"/>
              </a:blipFill>
              <a:cs typeface="Aharoni" pitchFamily="2" charset="-79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3200400" y="457200"/>
            <a:ext cx="2895600" cy="715963"/>
          </a:xfrm>
        </p:spPr>
        <p:txBody>
          <a:bodyPr/>
          <a:lstStyle/>
          <a:p>
            <a:r>
              <a:rPr lang="hr-HR" sz="3600" dirty="0" smtClean="0"/>
              <a:t>Položaj</a:t>
            </a:r>
            <a:endParaRPr lang="ru-RU" sz="3600" dirty="0"/>
          </a:p>
        </p:txBody>
      </p:sp>
      <p:pic>
        <p:nvPicPr>
          <p:cNvPr id="17417" name="Picture 9" descr="http://www.putovanjenavrh.com/wp-content/uploads/2011/04/Francusk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3657600" cy="39268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1143000"/>
            <a:ext cx="5410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hr-HR" sz="1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Drža</a:t>
            </a:r>
            <a:r>
              <a:rPr lang="hr-HR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va u zapadnoj Europi</a:t>
            </a:r>
            <a:endParaRPr lang="hr-H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  <a:p>
            <a:pPr algn="l"/>
            <a:endParaRPr lang="hr-H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hr-H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Kopnom je povezana sa:</a:t>
            </a:r>
          </a:p>
          <a:p>
            <a:pPr algn="r"/>
            <a:r>
              <a:rPr lang="hr-HR" sz="2000" dirty="0" smtClean="0">
                <a:solidFill>
                  <a:schemeClr val="accent3"/>
                </a:solidFill>
                <a:latin typeface="Arial Rounded MT Bold" pitchFamily="34" charset="0"/>
              </a:rPr>
              <a:t> </a:t>
            </a:r>
            <a:r>
              <a:rPr lang="hr-H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Španjolskom,</a:t>
            </a:r>
          </a:p>
          <a:p>
            <a:pPr algn="r"/>
            <a:r>
              <a:rPr lang="hr-H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Andorom, </a:t>
            </a:r>
          </a:p>
          <a:p>
            <a:pPr algn="r"/>
            <a:r>
              <a:rPr lang="hr-H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Italijom, </a:t>
            </a:r>
          </a:p>
          <a:p>
            <a:pPr algn="r"/>
            <a:r>
              <a:rPr lang="hr-H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Švicarskom, </a:t>
            </a:r>
          </a:p>
          <a:p>
            <a:pPr algn="r"/>
            <a:r>
              <a:rPr lang="hr-H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Njemačkom, </a:t>
            </a:r>
          </a:p>
          <a:p>
            <a:pPr algn="r"/>
            <a:r>
              <a:rPr lang="hr-H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Luksemburgom  i </a:t>
            </a:r>
          </a:p>
          <a:p>
            <a:pPr algn="r"/>
            <a:r>
              <a:rPr lang="hr-H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Belgijom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5122" name="Picture 2" descr="http://blomasa.com/ftp/Blom%20MAPS/FRAN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838200"/>
            <a:ext cx="2819400" cy="229931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62400" y="4419600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accent3"/>
                </a:solidFill>
                <a:latin typeface="Arial Rounded MT Bold" pitchFamily="34" charset="0"/>
              </a:rPr>
              <a:t> </a:t>
            </a:r>
            <a:r>
              <a:rPr lang="hr-H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Uz sredozemno more , Atlanski ocean  i  kanal La Manche</a:t>
            </a:r>
          </a:p>
          <a:p>
            <a:pPr>
              <a:buFont typeface="Arial" pitchFamily="34" charset="0"/>
              <a:buChar char="•"/>
            </a:pPr>
            <a:endParaRPr lang="hr-H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chemeClr val="accent3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715963"/>
          </a:xfrm>
        </p:spPr>
        <p:txBody>
          <a:bodyPr/>
          <a:lstStyle/>
          <a:p>
            <a:r>
              <a:rPr lang="hr-HR" dirty="0" smtClean="0">
                <a:latin typeface="Berlin Sans FB" pitchFamily="34" charset="0"/>
              </a:rPr>
              <a:t>Eiffelov toranj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219200"/>
            <a:ext cx="4495800" cy="5181600"/>
          </a:xfrm>
        </p:spPr>
        <p:txBody>
          <a:bodyPr/>
          <a:lstStyle/>
          <a:p>
            <a:r>
              <a:rPr lang="en-US" dirty="0" err="1" smtClean="0">
                <a:latin typeface="Berlin Sans FB" pitchFamily="34" charset="0"/>
              </a:rPr>
              <a:t>Toranj</a:t>
            </a:r>
            <a:r>
              <a:rPr lang="en-US" dirty="0" smtClean="0">
                <a:latin typeface="Berlin Sans FB" pitchFamily="34" charset="0"/>
              </a:rPr>
              <a:t> je </a:t>
            </a:r>
            <a:r>
              <a:rPr lang="en-US" dirty="0" err="1" smtClean="0">
                <a:latin typeface="Berlin Sans FB" pitchFamily="34" charset="0"/>
              </a:rPr>
              <a:t>visok</a:t>
            </a:r>
            <a:r>
              <a:rPr lang="en-US" dirty="0" smtClean="0">
                <a:latin typeface="Berlin Sans FB" pitchFamily="34" charset="0"/>
              </a:rPr>
              <a:t> 300 m</a:t>
            </a:r>
            <a:endParaRPr lang="hr-HR" dirty="0" smtClean="0">
              <a:latin typeface="Berlin Sans FB" pitchFamily="34" charset="0"/>
            </a:endParaRPr>
          </a:p>
          <a:p>
            <a:r>
              <a:rPr lang="en-US" dirty="0" err="1" smtClean="0">
                <a:latin typeface="Berlin Sans FB" pitchFamily="34" charset="0"/>
              </a:rPr>
              <a:t>teži</a:t>
            </a:r>
            <a:r>
              <a:rPr lang="en-US" dirty="0" smtClean="0">
                <a:latin typeface="Berlin Sans FB" pitchFamily="34" charset="0"/>
              </a:rPr>
              <a:t> 7 300 </a:t>
            </a:r>
            <a:r>
              <a:rPr lang="en-US" dirty="0" err="1" smtClean="0">
                <a:latin typeface="Berlin Sans FB" pitchFamily="34" charset="0"/>
              </a:rPr>
              <a:t>tona</a:t>
            </a:r>
            <a:endParaRPr lang="hr-HR" dirty="0" smtClean="0">
              <a:latin typeface="Berlin Sans FB" pitchFamily="34" charset="0"/>
            </a:endParaRPr>
          </a:p>
          <a:p>
            <a:r>
              <a:rPr lang="vi-VN" dirty="0" smtClean="0"/>
              <a:t>sagrađen na Champ de Mars (Marsova polja)</a:t>
            </a:r>
            <a:endParaRPr lang="hr-HR" dirty="0" smtClean="0">
              <a:latin typeface="Berlin Sans FB" pitchFamily="34" charset="0"/>
            </a:endParaRPr>
          </a:p>
          <a:p>
            <a:r>
              <a:rPr lang="en-US" dirty="0" err="1" smtClean="0">
                <a:latin typeface="Berlin Sans FB" pitchFamily="34" charset="0"/>
              </a:rPr>
              <a:t>Ukupno</a:t>
            </a:r>
            <a:r>
              <a:rPr lang="en-US" dirty="0" smtClean="0">
                <a:latin typeface="Berlin Sans FB" pitchFamily="34" charset="0"/>
              </a:rPr>
              <a:t> 40 </a:t>
            </a:r>
            <a:r>
              <a:rPr lang="en-US" dirty="0" err="1" smtClean="0">
                <a:latin typeface="Berlin Sans FB" pitchFamily="34" charset="0"/>
              </a:rPr>
              <a:t>crtača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radilo</a:t>
            </a:r>
            <a:r>
              <a:rPr lang="en-US" dirty="0" smtClean="0">
                <a:latin typeface="Berlin Sans FB" pitchFamily="34" charset="0"/>
              </a:rPr>
              <a:t> je </a:t>
            </a:r>
            <a:r>
              <a:rPr lang="en-US" dirty="0" err="1" smtClean="0">
                <a:latin typeface="Berlin Sans FB" pitchFamily="34" charset="0"/>
              </a:rPr>
              <a:t>dvije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godine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na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skicama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crtežima</a:t>
            </a:r>
            <a:endParaRPr lang="en-US" dirty="0">
              <a:latin typeface="Berlin Sans FB" pitchFamily="34" charset="0"/>
            </a:endParaRPr>
          </a:p>
        </p:txBody>
      </p:sp>
      <p:pic>
        <p:nvPicPr>
          <p:cNvPr id="3074" name="Picture 2" descr="Datoteka:Tour eiffel at sunrise from the trocade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3810000" cy="5715000"/>
          </a:xfrm>
          <a:prstGeom prst="rect">
            <a:avLst/>
          </a:prstGeom>
          <a:noFill/>
        </p:spPr>
      </p:pic>
      <p:pic>
        <p:nvPicPr>
          <p:cNvPr id="4" name="Picture 2" descr="http://www.earthinpictures.com/world/france/paris/champ_de_ma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90600"/>
            <a:ext cx="4267200" cy="568960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315200" cy="715963"/>
          </a:xfrm>
        </p:spPr>
        <p:txBody>
          <a:bodyPr/>
          <a:lstStyle/>
          <a:p>
            <a:r>
              <a:rPr lang="pl-PL" b="1" dirty="0" smtClean="0"/>
              <a:t>Louvre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953000"/>
            <a:ext cx="7696200" cy="1447800"/>
          </a:xfrm>
        </p:spPr>
        <p:txBody>
          <a:bodyPr/>
          <a:lstStyle/>
          <a:p>
            <a:r>
              <a:rPr lang="pl-PL" b="1" dirty="0" smtClean="0"/>
              <a:t>Muzej Louvre</a:t>
            </a:r>
            <a:r>
              <a:rPr lang="pl-PL" dirty="0" smtClean="0"/>
              <a:t> jedan je od najvećih svjetskih muzeja.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4100" name="Picture 4" descr="http://upload.wikimedia.org/wikipedia/commons/thumb/6/66/Louvre_Museum_Wikimedia_Commons.jpg/800px-Louvre_Museum_Wikimedia_Comm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15200" cy="715963"/>
          </a:xfrm>
        </p:spPr>
        <p:txBody>
          <a:bodyPr/>
          <a:lstStyle/>
          <a:p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Mona lisa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362200"/>
            <a:ext cx="4724400" cy="4495800"/>
          </a:xfrm>
        </p:spPr>
        <p:txBody>
          <a:bodyPr/>
          <a:lstStyle/>
          <a:p>
            <a:r>
              <a:rPr lang="hr-H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Najpoznatija slika na Svijetu</a:t>
            </a:r>
          </a:p>
          <a:p>
            <a:r>
              <a:rPr lang="hr-H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Ova slika puna je misterija i različitih teorija</a:t>
            </a:r>
          </a:p>
          <a:p>
            <a:pPr marL="0" indent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File:Mona Lisa, by Leonardo da Vinci, from C2RMF retouch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3829050" cy="570547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globotours.rs/wp-content/uploads/2012/09/azurna_obala2_0509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771754" cy="2971800"/>
          </a:xfrm>
          <a:prstGeom prst="rect">
            <a:avLst/>
          </a:prstGeom>
          <a:noFill/>
        </p:spPr>
      </p:pic>
      <p:pic>
        <p:nvPicPr>
          <p:cNvPr id="37892" name="Picture 4" descr="http://www.mare-panonium-tours.hr/content_pictures/resized/azurna-obala-toscana-4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352800"/>
            <a:ext cx="3429000" cy="2286001"/>
          </a:xfrm>
          <a:prstGeom prst="rect">
            <a:avLst/>
          </a:prstGeom>
          <a:noFill/>
        </p:spPr>
      </p:pic>
      <p:pic>
        <p:nvPicPr>
          <p:cNvPr id="37894" name="Picture 6" descr="http://4.bp.blogspot.com/_fR4rjouWNLo/TJZUCZH2yTI/AAAAAAAAAC8/R0MSb9WnwZc/s1600/monac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0"/>
            <a:ext cx="4695825" cy="3162301"/>
          </a:xfrm>
          <a:prstGeom prst="rect">
            <a:avLst/>
          </a:prstGeom>
          <a:noFill/>
        </p:spPr>
      </p:pic>
      <p:pic>
        <p:nvPicPr>
          <p:cNvPr id="37898" name="Picture 10" descr="http://www.crnja-tours.hr/upload/userfiles/1288174682azurnaobala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367664" cy="2895600"/>
          </a:xfrm>
          <a:prstGeom prst="rect">
            <a:avLst/>
          </a:prstGeom>
          <a:noFill/>
        </p:spPr>
      </p:pic>
      <p:pic>
        <p:nvPicPr>
          <p:cNvPr id="37902" name="Picture 14" descr="http://t0.gstatic.com/images?q=tbn:ANd9GcT2S19L-7eGVG7g4eD7WY_CoeOceM10SmE8QdaF9xBFAb-xVPG2bB174eXtE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048000"/>
            <a:ext cx="3352800" cy="1676400"/>
          </a:xfrm>
          <a:prstGeom prst="rect">
            <a:avLst/>
          </a:prstGeom>
          <a:noFill/>
        </p:spPr>
      </p:pic>
      <p:pic>
        <p:nvPicPr>
          <p:cNvPr id="37904" name="Picture 16" descr="http://www.magtours.com/datoteke/slike/galerije/azurna-obala/22.06.-Azurna-obala-Francusk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7239000" cy="1905000"/>
          </a:xfrm>
        </p:spPr>
        <p:txBody>
          <a:bodyPr/>
          <a:lstStyle/>
          <a:p>
            <a:r>
              <a:rPr lang="hr-HR" sz="3200" b="1" dirty="0" smtClean="0">
                <a:solidFill>
                  <a:schemeClr val="accent4">
                    <a:lumMod val="50000"/>
                  </a:schemeClr>
                </a:solidFill>
                <a:latin typeface="Baskerville Old Face" pitchFamily="18" charset="0"/>
              </a:rPr>
              <a:t>Smatra se prvom građanskom državom svijeta, jer je upravo u njoj 1789. god. srušena kraljevska vlast  i započeta Francuska revolucija 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21506" name="Picture 2" descr="http://upload.wikimedia.org/wikipedia/commons/thumb/a/a7/Eug%C3%A8ne_Delacroix_-_La_libert%C3%A9_guidant_le_peuple.jpg/350px-Eug%C3%A8ne_Delacroix_-_La_libert%C3%A9_guidant_le_peu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133600"/>
            <a:ext cx="3333750" cy="2638426"/>
          </a:xfrm>
          <a:prstGeom prst="rect">
            <a:avLst/>
          </a:prstGeom>
          <a:noFill/>
        </p:spPr>
      </p:pic>
      <p:pic>
        <p:nvPicPr>
          <p:cNvPr id="21508" name="Picture 4" descr="Datoteka:Prise de la Bastil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971800"/>
            <a:ext cx="4566285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7162800" cy="2286000"/>
          </a:xfrm>
        </p:spPr>
        <p:txBody>
          <a:bodyPr/>
          <a:lstStyle/>
          <a:p>
            <a:r>
              <a:rPr lang="hr-H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Francuska je jedna od četiriju gospodarski najsnažnijih zemalja Europe.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438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(uz nju su još i Njemačka, Ujedinjeno Kraljevstvo i Italija)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6858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Gospodarstvo</a:t>
            </a:r>
            <a:r>
              <a:rPr lang="hr-HR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2766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Velike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površine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obradive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zemlje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primjena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najnovije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tehnologije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učinile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Francusku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vodećom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poljoprivrednom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silom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Zapadne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Europe</a:t>
            </a:r>
            <a:endParaRPr lang="hr-H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hr-H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hr-HR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Decentralizacija</a:t>
            </a:r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jačanje gospodarskih,kulturnih,znanstvenih i drugih funkcija u ostalim  francuskim gradovima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Stanovništvo </a:t>
            </a:r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Oko 60 miljuna stanovnika</a:t>
            </a:r>
          </a:p>
          <a:p>
            <a:r>
              <a:rPr lang="hr-HR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Gustoća naseljenosti : 110 st./km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²</a:t>
            </a:r>
            <a:endParaRPr lang="hr-H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hr-H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hr-HR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Većina  Francuzi</a:t>
            </a:r>
          </a:p>
          <a:p>
            <a:r>
              <a:rPr lang="en-US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Najgušće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naseljeni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dijelovi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oko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Pariza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velikih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luka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industrijskih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regija</a:t>
            </a:r>
            <a:endParaRPr lang="hr-HR" sz="28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2800" dirty="0" smtClean="0"/>
              <a:t> </a:t>
            </a: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tportal.hr/ResourceManager/GetImage.aspx?imgId=354298&amp;fmtId=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838200"/>
            <a:ext cx="3810000" cy="2857500"/>
          </a:xfrm>
          <a:prstGeom prst="rect">
            <a:avLst/>
          </a:prstGeom>
          <a:noFill/>
        </p:spPr>
      </p:pic>
      <p:pic>
        <p:nvPicPr>
          <p:cNvPr id="6146" name="Picture 2" descr="http://www.lyonalacarte.com/IMG/arton313.jpg?12845661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38200"/>
            <a:ext cx="3962400" cy="3328417"/>
          </a:xfrm>
          <a:prstGeom prst="rect">
            <a:avLst/>
          </a:prstGeom>
          <a:noFill/>
        </p:spPr>
      </p:pic>
      <p:pic>
        <p:nvPicPr>
          <p:cNvPr id="7" name="Picture 4" descr="nuklearka_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038600"/>
            <a:ext cx="3756025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315200" cy="715963"/>
          </a:xfrm>
        </p:spPr>
        <p:txBody>
          <a:bodyPr/>
          <a:lstStyle/>
          <a:p>
            <a:r>
              <a:rPr lang="hr-HR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Pariz</a:t>
            </a:r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191000"/>
          </a:xfrm>
        </p:spPr>
        <p:txBody>
          <a:bodyPr/>
          <a:lstStyle/>
          <a:p>
            <a:r>
              <a:rPr lang="hr-HR" sz="2400" dirty="0" smtClean="0">
                <a:solidFill>
                  <a:srgbClr val="03136A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" pitchFamily="34" charset="0"/>
              </a:rPr>
              <a:t>Glavni grad Francuske</a:t>
            </a:r>
          </a:p>
          <a:p>
            <a:r>
              <a:rPr lang="hr-HR" sz="2400" dirty="0" smtClean="0">
                <a:solidFill>
                  <a:srgbClr val="03136A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" pitchFamily="34" charset="0"/>
              </a:rPr>
              <a:t>Ima 10 milijuna stanovnika</a:t>
            </a:r>
          </a:p>
          <a:p>
            <a:r>
              <a:rPr lang="hr-HR" sz="2400" dirty="0" smtClean="0">
                <a:solidFill>
                  <a:srgbClr val="03136A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" pitchFamily="34" charset="0"/>
              </a:rPr>
              <a:t>Najveći  grad- aglomeracija u Francuskoj</a:t>
            </a:r>
          </a:p>
          <a:p>
            <a:pPr>
              <a:buNone/>
            </a:pPr>
            <a:r>
              <a:rPr lang="hr-HR" sz="2400" dirty="0" smtClean="0">
                <a:solidFill>
                  <a:srgbClr val="03136A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" pitchFamily="34" charset="0"/>
              </a:rPr>
              <a:t>   (aglomeracija- grad sa svojom urbaniziranom okolicom )</a:t>
            </a:r>
          </a:p>
          <a:p>
            <a:r>
              <a:rPr lang="hr-HR" sz="2400" dirty="0" smtClean="0">
                <a:solidFill>
                  <a:srgbClr val="03136A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" pitchFamily="34" charset="0"/>
              </a:rPr>
              <a:t>Jedan od najvećih gradova Europe</a:t>
            </a:r>
          </a:p>
          <a:p>
            <a:endParaRPr lang="hr-HR" sz="2400" dirty="0" smtClean="0">
              <a:solidFill>
                <a:srgbClr val="03136A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Berlin Sans FB" pitchFamily="34" charset="0"/>
            </a:endParaRPr>
          </a:p>
          <a:p>
            <a:endParaRPr lang="en-US" sz="2800" dirty="0">
              <a:solidFill>
                <a:srgbClr val="0070C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Berlin Sans FB" pitchFamily="34" charset="0"/>
            </a:endParaRPr>
          </a:p>
        </p:txBody>
      </p:sp>
      <p:pic>
        <p:nvPicPr>
          <p:cNvPr id="24578" name="Picture 2" descr="http://upload.wikimedia.org/wikipedia/commons/thumb/8/80/Eiffelturm1.jpg/250px-Eiffeltur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04800"/>
            <a:ext cx="2381250" cy="1790701"/>
          </a:xfrm>
          <a:prstGeom prst="rect">
            <a:avLst/>
          </a:prstGeom>
          <a:noFill/>
        </p:spPr>
      </p:pic>
      <p:pic>
        <p:nvPicPr>
          <p:cNvPr id="24580" name="Picture 4" descr="http://www.mare-panonium-tours.hr/content_pictures/resized/pariz-4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114800"/>
            <a:ext cx="3429000" cy="2286001"/>
          </a:xfrm>
          <a:prstGeom prst="rect">
            <a:avLst/>
          </a:prstGeom>
          <a:noFill/>
        </p:spPr>
      </p:pic>
      <p:pic>
        <p:nvPicPr>
          <p:cNvPr id="24582" name="Picture 6" descr="http://fashionweekdates.com/paris-fashion-wee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962400"/>
            <a:ext cx="3780737" cy="273169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7848600" cy="715963"/>
          </a:xfrm>
        </p:spPr>
        <p:txBody>
          <a:bodyPr/>
          <a:lstStyle/>
          <a:p>
            <a:r>
              <a:rPr lang="hr-HR" sz="4000" dirty="0" smtClean="0">
                <a:blipFill>
                  <a:blip r:embed="rId2"/>
                  <a:tile tx="0" ty="0" sx="100000" sy="100000" flip="none" algn="tl"/>
                </a:blipFill>
                <a:latin typeface="Berlin Sans FB Demi" pitchFamily="34" charset="0"/>
              </a:rPr>
              <a:t>Tri ostala milijunska grada su:</a:t>
            </a:r>
            <a:endParaRPr lang="en-US" sz="4000" dirty="0">
              <a:blipFill>
                <a:blip r:embed="rId2"/>
                <a:tile tx="0" ty="0" sx="100000" sy="100000" flip="none" algn="tl"/>
              </a:blip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505200" cy="2286000"/>
          </a:xfrm>
        </p:spPr>
        <p:txBody>
          <a:bodyPr/>
          <a:lstStyle/>
          <a:p>
            <a:r>
              <a:rPr lang="hr-HR" dirty="0" smtClean="0">
                <a:blipFill>
                  <a:blip r:embed="rId2"/>
                  <a:tile tx="0" ty="0" sx="100000" sy="100000" flip="none" algn="tl"/>
                </a:blipFill>
                <a:latin typeface="Berlin Sans FB" pitchFamily="34" charset="0"/>
              </a:rPr>
              <a:t>Mrseille</a:t>
            </a:r>
          </a:p>
          <a:p>
            <a:r>
              <a:rPr lang="hr-HR" dirty="0" smtClean="0">
                <a:blipFill>
                  <a:blip r:embed="rId2"/>
                  <a:tile tx="0" ty="0" sx="100000" sy="100000" flip="none" algn="tl"/>
                </a:blipFill>
                <a:latin typeface="Berlin Sans FB" pitchFamily="34" charset="0"/>
              </a:rPr>
              <a:t>Lyon</a:t>
            </a:r>
          </a:p>
          <a:p>
            <a:r>
              <a:rPr lang="hr-HR" dirty="0" smtClean="0">
                <a:blipFill>
                  <a:blip r:embed="rId2"/>
                  <a:tile tx="0" ty="0" sx="100000" sy="100000" flip="none" algn="tl"/>
                </a:blipFill>
                <a:latin typeface="Berlin Sans FB" pitchFamily="34" charset="0"/>
              </a:rPr>
              <a:t>Lille</a:t>
            </a:r>
          </a:p>
          <a:p>
            <a:endParaRPr lang="en-US" dirty="0"/>
          </a:p>
        </p:txBody>
      </p:sp>
      <p:pic>
        <p:nvPicPr>
          <p:cNvPr id="38914" name="Picture 2" descr="http://cdn1.iloveindia.com/lounge/images/marseille-attractions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143000"/>
            <a:ext cx="3429000" cy="2567941"/>
          </a:xfrm>
          <a:prstGeom prst="rect">
            <a:avLst/>
          </a:prstGeom>
          <a:noFill/>
        </p:spPr>
      </p:pic>
      <p:pic>
        <p:nvPicPr>
          <p:cNvPr id="38916" name="Picture 4" descr="http://www.destination360.com/europe/france/images/s/france-ly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276600"/>
            <a:ext cx="3762375" cy="3009901"/>
          </a:xfrm>
          <a:prstGeom prst="rect">
            <a:avLst/>
          </a:prstGeom>
          <a:noFill/>
        </p:spPr>
      </p:pic>
      <p:pic>
        <p:nvPicPr>
          <p:cNvPr id="38918" name="Picture 6" descr="http://www.citiestovisit.net/wp-content/uploads/2012/08/france_Lille-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581400"/>
            <a:ext cx="4038600" cy="269240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Jezici </a:t>
            </a:r>
            <a:endParaRPr lang="en-US" dirty="0">
              <a:solidFill>
                <a:schemeClr val="tx2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b="1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Francuska se kao jedna od najvećih svjetskih sila u prošlosti, izborila za povlašteni status francuskog  jezika</a:t>
            </a:r>
          </a:p>
          <a:p>
            <a:r>
              <a:rPr lang="hr-HR" sz="2800" b="1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Francuski  je danas jedan od svjetskih jezika</a:t>
            </a:r>
          </a:p>
          <a:p>
            <a:r>
              <a:rPr lang="hr-HR" sz="2800" b="1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Uz francuski se još koriset : bretonski, njemački, talijanski, katalonski i provansalski  jezik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2">
      <a:dk1>
        <a:srgbClr val="4D4D4D"/>
      </a:dk1>
      <a:lt1>
        <a:srgbClr val="FFFFFF"/>
      </a:lt1>
      <a:dk2>
        <a:srgbClr val="4D4D4D"/>
      </a:dk2>
      <a:lt2>
        <a:srgbClr val="015A84"/>
      </a:lt2>
      <a:accent1>
        <a:srgbClr val="559ECA"/>
      </a:accent1>
      <a:accent2>
        <a:srgbClr val="49C6F0"/>
      </a:accent2>
      <a:accent3>
        <a:srgbClr val="FFFFFF"/>
      </a:accent3>
      <a:accent4>
        <a:srgbClr val="404040"/>
      </a:accent4>
      <a:accent5>
        <a:srgbClr val="B4CCE1"/>
      </a:accent5>
      <a:accent6>
        <a:srgbClr val="41B3D9"/>
      </a:accent6>
      <a:hlink>
        <a:srgbClr val="00C1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05179"/>
        </a:lt2>
        <a:accent1>
          <a:srgbClr val="026F9E"/>
        </a:accent1>
        <a:accent2>
          <a:srgbClr val="18ACF4"/>
        </a:accent2>
        <a:accent3>
          <a:srgbClr val="FFFFFF"/>
        </a:accent3>
        <a:accent4>
          <a:srgbClr val="404040"/>
        </a:accent4>
        <a:accent5>
          <a:srgbClr val="AABBCC"/>
        </a:accent5>
        <a:accent6>
          <a:srgbClr val="159BDD"/>
        </a:accent6>
        <a:hlink>
          <a:srgbClr val="61CB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A84"/>
        </a:lt2>
        <a:accent1>
          <a:srgbClr val="559ECA"/>
        </a:accent1>
        <a:accent2>
          <a:srgbClr val="49C6F0"/>
        </a:accent2>
        <a:accent3>
          <a:srgbClr val="FFFFFF"/>
        </a:accent3>
        <a:accent4>
          <a:srgbClr val="404040"/>
        </a:accent4>
        <a:accent5>
          <a:srgbClr val="B4CCE1"/>
        </a:accent5>
        <a:accent6>
          <a:srgbClr val="41B3D9"/>
        </a:accent6>
        <a:hlink>
          <a:srgbClr val="00C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495</TotalTime>
  <Words>426</Words>
  <Application>Microsoft Office PowerPoint</Application>
  <PresentationFormat>Prikaz na zaslonu (4:3)</PresentationFormat>
  <Paragraphs>88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4" baseType="lpstr">
      <vt:lpstr>powerpoint-template</vt:lpstr>
      <vt:lpstr>Francuska</vt:lpstr>
      <vt:lpstr>Položaj</vt:lpstr>
      <vt:lpstr>Smatra se prvom građanskom državom svijeta, jer je upravo u njoj 1789. god. srušena kraljevska vlast  i započeta Francuska revolucija </vt:lpstr>
      <vt:lpstr>Francuska je jedna od četiriju gospodarski najsnažnijih zemalja Europe.</vt:lpstr>
      <vt:lpstr>Stanovništvo </vt:lpstr>
      <vt:lpstr>PowerPointova prezentacija</vt:lpstr>
      <vt:lpstr>Pariz </vt:lpstr>
      <vt:lpstr>Tri ostala milijunska grada su:</vt:lpstr>
      <vt:lpstr>Jezici </vt:lpstr>
      <vt:lpstr>Zemljopisna obilježja</vt:lpstr>
      <vt:lpstr>PowerPointova prezentacija</vt:lpstr>
      <vt:lpstr> Gorja </vt:lpstr>
      <vt:lpstr>PowerPointova prezentacija</vt:lpstr>
      <vt:lpstr>PowerPointova prezentacija</vt:lpstr>
      <vt:lpstr>Klima </vt:lpstr>
      <vt:lpstr>PowerPointova prezentacija</vt:lpstr>
      <vt:lpstr>Poljoprivreda </vt:lpstr>
      <vt:lpstr>PowerPointova prezentacija</vt:lpstr>
      <vt:lpstr>Plimoelektrane </vt:lpstr>
      <vt:lpstr>Eiffelov toranj</vt:lpstr>
      <vt:lpstr>Louvre</vt:lpstr>
      <vt:lpstr>Mona lisa</vt:lpstr>
      <vt:lpstr>PowerPointova prezentacija</vt:lpstr>
    </vt:vector>
  </TitlesOfParts>
  <Company>Warner Brothers Movie World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Francuska</dc:title>
  <dc:creator>Bugs Bunny</dc:creator>
  <cp:lastModifiedBy>Tihomir</cp:lastModifiedBy>
  <cp:revision>53</cp:revision>
  <dcterms:created xsi:type="dcterms:W3CDTF">2012-11-15T15:29:51Z</dcterms:created>
  <dcterms:modified xsi:type="dcterms:W3CDTF">2012-12-15T14:57:05Z</dcterms:modified>
</cp:coreProperties>
</file>